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9" r:id="rId6"/>
    <p:sldId id="308" r:id="rId7"/>
    <p:sldId id="297" r:id="rId8"/>
    <p:sldId id="282" r:id="rId9"/>
    <p:sldId id="260" r:id="rId10"/>
    <p:sldId id="261" r:id="rId11"/>
    <p:sldId id="309" r:id="rId12"/>
    <p:sldId id="262" r:id="rId13"/>
    <p:sldId id="257" r:id="rId14"/>
    <p:sldId id="298" r:id="rId15"/>
    <p:sldId id="263" r:id="rId16"/>
    <p:sldId id="264" r:id="rId17"/>
    <p:sldId id="265" r:id="rId18"/>
    <p:sldId id="299" r:id="rId19"/>
    <p:sldId id="300" r:id="rId20"/>
    <p:sldId id="301" r:id="rId21"/>
    <p:sldId id="302" r:id="rId22"/>
    <p:sldId id="303" r:id="rId23"/>
    <p:sldId id="304" r:id="rId24"/>
    <p:sldId id="266" r:id="rId25"/>
    <p:sldId id="273" r:id="rId26"/>
    <p:sldId id="274" r:id="rId27"/>
    <p:sldId id="283" r:id="rId28"/>
    <p:sldId id="284" r:id="rId29"/>
    <p:sldId id="275" r:id="rId30"/>
    <p:sldId id="276" r:id="rId31"/>
    <p:sldId id="277" r:id="rId32"/>
    <p:sldId id="278" r:id="rId33"/>
    <p:sldId id="285" r:id="rId34"/>
    <p:sldId id="286" r:id="rId35"/>
    <p:sldId id="288" r:id="rId36"/>
    <p:sldId id="306" r:id="rId37"/>
    <p:sldId id="291" r:id="rId38"/>
    <p:sldId id="292" r:id="rId39"/>
    <p:sldId id="307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78B6-B5AF-4844-AD07-0837176402E2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6879-DD46-4099-8D33-3D9A7B3746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9917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78B6-B5AF-4844-AD07-0837176402E2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6879-DD46-4099-8D33-3D9A7B3746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3289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78B6-B5AF-4844-AD07-0837176402E2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6879-DD46-4099-8D33-3D9A7B3746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0881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9715-48A3-40E7-85EC-646C7BE2E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F20-92FC-4831-90FA-EF93739C68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10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9715-48A3-40E7-85EC-646C7BE2E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F20-92FC-4831-90FA-EF93739C68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71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9715-48A3-40E7-85EC-646C7BE2E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F20-92FC-4831-90FA-EF93739C68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08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9715-48A3-40E7-85EC-646C7BE2E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F20-92FC-4831-90FA-EF93739C68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1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9715-48A3-40E7-85EC-646C7BE2E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F20-92FC-4831-90FA-EF93739C68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1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9715-48A3-40E7-85EC-646C7BE2E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F20-92FC-4831-90FA-EF93739C68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30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9715-48A3-40E7-85EC-646C7BE2E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F20-92FC-4831-90FA-EF93739C68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54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9715-48A3-40E7-85EC-646C7BE2E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F20-92FC-4831-90FA-EF93739C68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33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78B6-B5AF-4844-AD07-0837176402E2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6879-DD46-4099-8D33-3D9A7B3746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4889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9715-48A3-40E7-85EC-646C7BE2E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F20-92FC-4831-90FA-EF93739C68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20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9715-48A3-40E7-85EC-646C7BE2E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F20-92FC-4831-90FA-EF93739C68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9715-48A3-40E7-85EC-646C7BE2E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2F20-92FC-4831-90FA-EF93739C68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56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203B-C17D-4683-A8E1-5405181C34D6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8/04/2021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1ED7-BBB2-4682-B175-9C3F4C010CD2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93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203B-C17D-4683-A8E1-5405181C34D6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8/04/2021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1ED7-BBB2-4682-B175-9C3F4C010CD2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5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203B-C17D-4683-A8E1-5405181C34D6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8/04/2021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1ED7-BBB2-4682-B175-9C3F4C010CD2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89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203B-C17D-4683-A8E1-5405181C34D6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8/04/2021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1ED7-BBB2-4682-B175-9C3F4C010CD2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24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203B-C17D-4683-A8E1-5405181C34D6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8/04/2021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1ED7-BBB2-4682-B175-9C3F4C010CD2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60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203B-C17D-4683-A8E1-5405181C34D6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8/04/2021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1ED7-BBB2-4682-B175-9C3F4C010CD2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58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203B-C17D-4683-A8E1-5405181C34D6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8/04/2021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1ED7-BBB2-4682-B175-9C3F4C010CD2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5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78B6-B5AF-4844-AD07-0837176402E2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6879-DD46-4099-8D33-3D9A7B3746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5850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203B-C17D-4683-A8E1-5405181C34D6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8/04/2021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1ED7-BBB2-4682-B175-9C3F4C010CD2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263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203B-C17D-4683-A8E1-5405181C34D6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8/04/2021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1ED7-BBB2-4682-B175-9C3F4C010CD2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345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203B-C17D-4683-A8E1-5405181C34D6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8/04/2021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1ED7-BBB2-4682-B175-9C3F4C010CD2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381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203B-C17D-4683-A8E1-5405181C34D6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8/04/2021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1ED7-BBB2-4682-B175-9C3F4C010CD2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87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634E253-4CB5-46BB-A772-BFD1C66B4DA1}" type="datetimeFigureOut">
              <a:rPr lang="en-AU"/>
              <a:pPr>
                <a:defRPr/>
              </a:pPr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A4CCEA5-25BF-4655-896A-C5B6434E629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397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3E3C1D-93EF-4AF3-86D6-B553BB02257C}" type="datetimeFigureOut">
              <a:rPr lang="en-AU"/>
              <a:pPr>
                <a:defRPr/>
              </a:pPr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B0FB128-C0CF-40E6-A657-7B6749A04E8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4918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42FCC47-E82F-4337-A14A-888D552DAFFA}" type="datetimeFigureOut">
              <a:rPr lang="en-AU"/>
              <a:pPr>
                <a:defRPr/>
              </a:pPr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F039126-2932-4EAD-99C5-37F8345E914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343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2109924-8365-4BDD-9CC7-8D8CC48B4F67}" type="datetimeFigureOut">
              <a:rPr lang="en-AU"/>
              <a:pPr>
                <a:defRPr/>
              </a:pPr>
              <a:t>8/04/2021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C6DD17C-AFBD-4424-8393-00D927B931C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6315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494E52F-D2C2-4EED-BA68-4A8A559F3419}" type="datetimeFigureOut">
              <a:rPr lang="en-AU"/>
              <a:pPr>
                <a:defRPr/>
              </a:pPr>
              <a:t>8/04/2021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1C735BE-2474-44FD-BEE0-8BD0C376688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12725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8474247-8541-48EA-8088-854E73A0ADBD}" type="datetimeFigureOut">
              <a:rPr lang="en-AU"/>
              <a:pPr>
                <a:defRPr/>
              </a:pPr>
              <a:t>8/04/2021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4AE60D7-53DC-4170-8E6B-BCF77EF1A1F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1870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78B6-B5AF-4844-AD07-0837176402E2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6879-DD46-4099-8D33-3D9A7B3746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1265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9A64CE5-D00F-42F6-B35F-079CB3920FEB}" type="datetimeFigureOut">
              <a:rPr lang="en-AU"/>
              <a:pPr>
                <a:defRPr/>
              </a:pPr>
              <a:t>8/04/2021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E7D7BD7-26A7-42F5-858A-8C379118390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787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2EB1266-7593-494C-BDC1-634F3D0DC45D}" type="datetimeFigureOut">
              <a:rPr lang="en-AU"/>
              <a:pPr>
                <a:defRPr/>
              </a:pPr>
              <a:t>8/04/2021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0891401-10A9-4546-9327-ADB95338A99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3203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CF29AE9-8638-4F2D-9EC1-BD9C25EA3FF3}" type="datetimeFigureOut">
              <a:rPr lang="en-AU"/>
              <a:pPr>
                <a:defRPr/>
              </a:pPr>
              <a:t>8/04/2021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213BC8F-3F92-4F96-87C5-2F72ADF46B6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1279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568D120-A1FE-4570-86DB-3670EB670E0D}" type="datetimeFigureOut">
              <a:rPr lang="en-AU"/>
              <a:pPr>
                <a:defRPr/>
              </a:pPr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F18B17A-EFFA-4B70-8E52-E847FE2A35B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66391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948622E-9975-4ADF-BF9D-8285F3E045F4}" type="datetimeFigureOut">
              <a:rPr lang="en-AU"/>
              <a:pPr>
                <a:defRPr/>
              </a:pPr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1BBF47B-FB2A-409A-A8E2-1DBB7CA0988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40546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EBE6DC0-B901-422E-9E8F-D771A05D59E9}" type="datetimeFigureOut">
              <a:rPr lang="en-US"/>
              <a:pPr>
                <a:defRPr/>
              </a:pPr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BF7B297-00A8-4BFE-B045-F48D87D58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30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BD4D265-7354-4DD0-BCBB-A151E5BC4F6C}" type="datetimeFigureOut">
              <a:rPr lang="en-US"/>
              <a:pPr>
                <a:defRPr/>
              </a:pPr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3DA6C15-2898-43FF-B0B1-CD321AFA7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16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3760D9F-36DA-4F31-B149-6F2A408E07E0}" type="datetimeFigureOut">
              <a:rPr lang="en-US"/>
              <a:pPr>
                <a:defRPr/>
              </a:pPr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6B7B9FF-962F-434E-86C9-7E399511D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55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A16BBBB-525A-4F52-8748-4CEAA8105D8B}" type="datetimeFigureOut">
              <a:rPr lang="en-US"/>
              <a:pPr>
                <a:defRPr/>
              </a:pPr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E300180-8DC4-47A8-87CC-80A1C1406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0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1C5115F-5546-44F0-B2C5-4B8127DE16EC}" type="datetimeFigureOut">
              <a:rPr lang="en-US"/>
              <a:pPr>
                <a:defRPr/>
              </a:pPr>
              <a:t>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9DAC141-B3C9-42FB-A89D-6078F35A3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4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78B6-B5AF-4844-AD07-0837176402E2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6879-DD46-4099-8D33-3D9A7B3746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22767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C72B754-C04C-45C9-BF74-1A98E34DBEDC}" type="datetimeFigureOut">
              <a:rPr lang="en-US"/>
              <a:pPr>
                <a:defRPr/>
              </a:pPr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272F93C-1AE1-49BA-859B-F23B2163B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332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E622253-A2FD-471F-83F2-4FBD811D03B2}" type="datetimeFigureOut">
              <a:rPr lang="en-US"/>
              <a:pPr>
                <a:defRPr/>
              </a:pPr>
              <a:t>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CE5D255-BC1D-4898-A372-D7AE90F18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12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18A91E6-DD77-4D1E-A74B-5BAB5C194C1D}" type="datetimeFigureOut">
              <a:rPr lang="en-US"/>
              <a:pPr>
                <a:defRPr/>
              </a:pPr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9CC2CD4-3D77-43E9-823D-54FC462A1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75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9CBEF2F-2C43-4026-8F3A-132DA4152679}" type="datetimeFigureOut">
              <a:rPr lang="en-US"/>
              <a:pPr>
                <a:defRPr/>
              </a:pPr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F7394BC-C2BB-4F90-A0AA-B5144B370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32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7EBF8A7-757F-417C-8774-7518F4FE573F}" type="datetimeFigureOut">
              <a:rPr lang="en-US"/>
              <a:pPr>
                <a:defRPr/>
              </a:pPr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022F185-1CCF-4C49-971A-97543BE04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470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6E45915-EFDA-40C1-9E8E-C29473530B00}" type="datetimeFigureOut">
              <a:rPr lang="en-US"/>
              <a:pPr>
                <a:defRPr/>
              </a:pPr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AEAB412-93E9-4786-8780-EA7B3D132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460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455CFCF-49C9-5249-B4B9-DC3418D740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Libre Franklin Light" pitchFamily="2" charset="77"/>
                <a:ea typeface="Roboto Regular" charset="0"/>
                <a:cs typeface="Rubik Light" panose="02000604000000020004" pitchFamily="2" charset="-79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176461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78B6-B5AF-4844-AD07-0837176402E2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6879-DD46-4099-8D33-3D9A7B3746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24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78B6-B5AF-4844-AD07-0837176402E2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6879-DD46-4099-8D33-3D9A7B3746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379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78B6-B5AF-4844-AD07-0837176402E2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6879-DD46-4099-8D33-3D9A7B3746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332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E78B6-B5AF-4844-AD07-0837176402E2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6879-DD46-4099-8D33-3D9A7B3746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156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E78B6-B5AF-4844-AD07-0837176402E2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6879-DD46-4099-8D33-3D9A7B3746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946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19715-48A3-40E7-85EC-646C7BE2E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92F20-92FC-4831-90FA-EF93739C68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1203B-C17D-4683-A8E1-5405181C34D6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8/04/2021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41ED7-BBB2-4682-B175-9C3F4C010CD2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5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s-M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B993AE2-C212-4D95-9716-D52CDE34FDEA}" type="datetimeFigureOut">
              <a:rPr lang="en-AU"/>
              <a:pPr>
                <a:defRPr/>
              </a:pPr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C768B09-C9C5-471E-AFD2-13C8AB53B99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591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DF587A4-8C1C-4469-9F3A-6BFB5DC7C2B3}" type="datetimeFigureOut">
              <a:rPr lang="en-US"/>
              <a:pPr>
                <a:defRPr/>
              </a:pPr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98BE4BA-68CC-4376-AA73-1D1B0CC85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5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1"/>
            <a:ext cx="789572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2960" y="762311"/>
            <a:ext cx="8001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ard MT Condensed" pitchFamily="18" charset="0"/>
              </a:rPr>
              <a:t>Jabatan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ard MT Condensed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ard MT Condensed" pitchFamily="18" charset="0"/>
              </a:rPr>
              <a:t>hal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ard MT Condensed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ard MT Condensed" pitchFamily="18" charset="0"/>
              </a:rPr>
              <a:t>ehwal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ard MT Condensed" pitchFamily="18" charset="0"/>
              </a:rPr>
              <a:t> agama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ard MT Condensed" pitchFamily="18" charset="0"/>
              </a:rPr>
              <a:t>terengganu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ernard MT Condensed" pitchFamily="18" charset="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2286000" y="1470197"/>
            <a:ext cx="4343400" cy="72008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Arial" pitchFamily="34" charset="0"/>
              </a:rPr>
              <a:t>KHUTBAH MULTIMEDIA</a:t>
            </a:r>
          </a:p>
          <a:p>
            <a:pPr marL="0" indent="0" algn="ctr">
              <a:buNone/>
            </a:pPr>
            <a:r>
              <a:rPr lang="ms-MY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Arial" pitchFamily="34" charset="0"/>
              </a:rPr>
              <a:t>Siri: 15/2021</a:t>
            </a: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7813" y="2190277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0" b="1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  <a:cs typeface="Traditional Arabic" pitchFamily="2" charset="-78"/>
              </a:rPr>
              <a:t>BULAN YANG DINANTIKAN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2638" y="5257800"/>
            <a:ext cx="76328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26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Syaaban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1442H </a:t>
            </a:r>
            <a:r>
              <a:rPr lang="en-US" sz="28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bersamaan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 9 April 2021M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http://e-khutbah.terengganu.gov.my</a:t>
            </a:r>
          </a:p>
        </p:txBody>
      </p:sp>
    </p:spTree>
    <p:extLst>
      <p:ext uri="{BB962C8B-B14F-4D97-AF65-F5344CB8AC3E}">
        <p14:creationId xmlns:p14="http://schemas.microsoft.com/office/powerpoint/2010/main" val="2091298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8130" y="44624"/>
            <a:ext cx="878635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Ganjaran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dilipat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gandakan</a:t>
            </a:r>
            <a:endParaRPr lang="ms-MY" sz="2800" dirty="0"/>
          </a:p>
        </p:txBody>
      </p:sp>
      <p:sp>
        <p:nvSpPr>
          <p:cNvPr id="6" name="Rectangle 5"/>
          <p:cNvSpPr/>
          <p:nvPr/>
        </p:nvSpPr>
        <p:spPr>
          <a:xfrm>
            <a:off x="178130" y="912521"/>
            <a:ext cx="8354310" cy="85893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Dari Abu </a:t>
            </a:r>
            <a:r>
              <a:rPr lang="en-US" sz="24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Hurairah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RA, </a:t>
            </a:r>
            <a:r>
              <a:rPr lang="en-US" sz="24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bahawa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Rasulullah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SAW  </a:t>
            </a:r>
            <a:r>
              <a:rPr lang="en-US" sz="24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bersabda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ms-MY" sz="2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1871960"/>
            <a:ext cx="7848872" cy="2489343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كُلُّ عَمَلِ ابْنِ آدَمَ يُضَاعَفُ الْحَسَنَةُ بِعَشْرِ أَمْثَالِهَا إِلَى سَبْعمِائَة ضِعْفٍ</a:t>
            </a:r>
            <a:r>
              <a:rPr lang="en-US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 قَالَ اللَّهُ عَزَّ وَجَلَّ إِلا الصَّوْمَ فَإِنَّهُ لِي وَأَنَا أَجْزِي بِهِ يَدَعُ شَهْوَتَهُ </a:t>
            </a:r>
            <a:r>
              <a:rPr lang="en-US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4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وَطَعَامَهُ مِنْ أَجْلِي</a:t>
            </a:r>
            <a:endParaRPr lang="en-US" sz="4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9" name="Striped Right Arrow 8"/>
          <p:cNvSpPr/>
          <p:nvPr/>
        </p:nvSpPr>
        <p:spPr>
          <a:xfrm>
            <a:off x="431794" y="2307469"/>
            <a:ext cx="504056" cy="329443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 sz="2000"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8080" y="4437112"/>
            <a:ext cx="8786358" cy="223604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ms-MY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“Setiap amalan anak Adam dilipat gandakan pahalanya. Satu kebaikan pahalanya menyamai sepuluh hingga tujuh ratus kali ganda. Allah Azza wa Jalla berfirman, kecuali puasa, kerana puasa itu adalah untuk-Ku, dan Akulah yang akan memberi pahalanya, kerana orang berpuasa telah meninggalkan syahwat dan makannya kerana-Ku.”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969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6512" y="-27384"/>
            <a:ext cx="9180512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3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Persediaan menyambut Ramadhan</a:t>
            </a:r>
            <a:endParaRPr lang="ms-MY" sz="3000" dirty="0"/>
          </a:p>
        </p:txBody>
      </p:sp>
      <p:sp>
        <p:nvSpPr>
          <p:cNvPr id="5" name="Rectangle 4"/>
          <p:cNvSpPr/>
          <p:nvPr/>
        </p:nvSpPr>
        <p:spPr>
          <a:xfrm>
            <a:off x="1691680" y="1760621"/>
            <a:ext cx="6120680" cy="136016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Mempersiapkan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kekuatan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rohani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,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jasmani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dan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emosi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,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serta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ilmu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pengetahuan</a:t>
            </a:r>
            <a:endParaRPr lang="ms-MY" sz="2400" dirty="0">
              <a:ln>
                <a:solidFill>
                  <a:sysClr val="windowText" lastClr="000000"/>
                </a:solidFill>
              </a:ln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66417" y="3565002"/>
            <a:ext cx="6120680" cy="1016126"/>
          </a:xfrm>
          <a:prstGeom prst="rect">
            <a:avLst/>
          </a:prstGeom>
          <a:solidFill>
            <a:srgbClr val="66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Persiapkan dengan amal soleh</a:t>
            </a:r>
          </a:p>
        </p:txBody>
      </p:sp>
      <p:sp>
        <p:nvSpPr>
          <p:cNvPr id="7" name="Rectangle 6"/>
          <p:cNvSpPr/>
          <p:nvPr/>
        </p:nvSpPr>
        <p:spPr>
          <a:xfrm>
            <a:off x="1691680" y="5317188"/>
            <a:ext cx="6120680" cy="1136148"/>
          </a:xfrm>
          <a:prstGeom prst="rect">
            <a:avLst/>
          </a:prstGeom>
          <a:solidFill>
            <a:srgbClr val="FF5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Bersihkan hati bagi melaksanakan  ibadah dengan sempurna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331640" y="2224678"/>
            <a:ext cx="360040" cy="432048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12" name="Right Arrow 11"/>
          <p:cNvSpPr/>
          <p:nvPr/>
        </p:nvSpPr>
        <p:spPr>
          <a:xfrm>
            <a:off x="1331640" y="3789040"/>
            <a:ext cx="360040" cy="43204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13" name="Right Arrow 12"/>
          <p:cNvSpPr/>
          <p:nvPr/>
        </p:nvSpPr>
        <p:spPr>
          <a:xfrm>
            <a:off x="1331640" y="5481778"/>
            <a:ext cx="360040" cy="43204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091298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6512" y="44624"/>
            <a:ext cx="914501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SABDA NABI MUHAMMAD SAW : </a:t>
            </a:r>
            <a:endParaRPr lang="ms-MY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148" y="1412776"/>
            <a:ext cx="9144000" cy="1938992"/>
          </a:xfrm>
          <a:prstGeom prst="rect">
            <a:avLst/>
          </a:prstGeom>
          <a:solidFill>
            <a:schemeClr val="accent4">
              <a:lumMod val="60000"/>
              <a:lumOff val="40000"/>
              <a:alpha val="32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6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مَنْ قَام رَمَضَانَ إِيْمَانًا وَاحْتِسَابًا </a:t>
            </a:r>
            <a:r>
              <a:rPr lang="ar-SA" sz="6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غُفِرَ لَهُ </a:t>
            </a:r>
            <a:r>
              <a:rPr lang="ar-SA" sz="6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مَا تَقَدَّمَ مِنْ ذَنْبِهِ</a:t>
            </a:r>
            <a:endParaRPr lang="en-US" sz="6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5148" y="3789040"/>
            <a:ext cx="9144000" cy="2062103"/>
          </a:xfrm>
          <a:prstGeom prst="rect">
            <a:avLst/>
          </a:prstGeom>
          <a:solidFill>
            <a:schemeClr val="lt1">
              <a:alpha val="49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ms-MY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“Sesiapa yang menghidupkan Ramadhan dengan penuh keimanan dan hanya mengharapkan pahala dari Allah, maka akan diampuni dosanya yang telah lalu.”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1298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52536" y="-13394"/>
            <a:ext cx="9577064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Seputar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persoalan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di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Bulan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Ramadhan</a:t>
            </a:r>
            <a:endParaRPr lang="ms-MY" sz="2800" dirty="0"/>
          </a:p>
        </p:txBody>
      </p:sp>
      <p:sp>
        <p:nvSpPr>
          <p:cNvPr id="4" name="Rectangle 3"/>
          <p:cNvSpPr/>
          <p:nvPr/>
        </p:nvSpPr>
        <p:spPr>
          <a:xfrm>
            <a:off x="899592" y="908720"/>
            <a:ext cx="7704856" cy="14069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2400" b="1" dirty="0">
                <a:ln w="18000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Bolehkah seseorang itu berniat puasa Ramadhan sekali sahaja untuk sebulan penuh?</a:t>
            </a:r>
            <a:r>
              <a:rPr lang="ms-MY" sz="2400" dirty="0"/>
              <a:t> </a:t>
            </a:r>
            <a:endParaRPr lang="ms-MY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894964" y="4797152"/>
            <a:ext cx="7848872" cy="1080120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s-MY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Walau bagaimanapun niat puasa masih wajib dilakukan pada setiap malam Ramadhan.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755576" y="2979458"/>
            <a:ext cx="8136904" cy="1529662"/>
          </a:xfrm>
          <a:prstGeom prst="flowChartAlternateProcess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Boleh, </a:t>
            </a:r>
            <a:r>
              <a:rPr lang="ms-MY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bertaklid kepada Mazhab Maliki dengan syarat diniatkan hanya pada malam pertama Ramadhan sahaja untuk menampung sekiranya terlupa niat pada malam-malam lain.</a:t>
            </a:r>
            <a:endParaRPr lang="ms-MY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211960" y="2204864"/>
            <a:ext cx="1512168" cy="66381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98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52536" y="-13394"/>
            <a:ext cx="9577064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Seputar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persoalan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di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Bulan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Ramadhan</a:t>
            </a:r>
            <a:endParaRPr lang="ms-MY" sz="2800" dirty="0"/>
          </a:p>
        </p:txBody>
      </p:sp>
      <p:sp>
        <p:nvSpPr>
          <p:cNvPr id="4" name="Rectangle 3"/>
          <p:cNvSpPr/>
          <p:nvPr/>
        </p:nvSpPr>
        <p:spPr>
          <a:xfrm>
            <a:off x="899592" y="908720"/>
            <a:ext cx="7704856" cy="1728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2800" b="1" dirty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Apakah hukum puasa seseorang yang tidak mahu bersahur dengan alasan ia mampu berpuasa tanpa sahur?. </a:t>
            </a:r>
            <a:endParaRPr lang="ms-MY" sz="28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683568" y="3429001"/>
            <a:ext cx="8136904" cy="1529662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</a:t>
            </a:r>
            <a:r>
              <a:rPr lang="ms-MY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ah </a:t>
            </a:r>
            <a:r>
              <a:rPr lang="ms-MY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tetapi tidak mendapat fadhilat dan barakah bersahur</a:t>
            </a:r>
            <a:endParaRPr lang="ms-MY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3995936" y="2492896"/>
            <a:ext cx="1512168" cy="108012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15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52536" y="-13394"/>
            <a:ext cx="9577064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Seputar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persoalan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di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Bulan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Ramadhan</a:t>
            </a:r>
            <a:endParaRPr lang="ms-MY" sz="2800" dirty="0"/>
          </a:p>
        </p:txBody>
      </p:sp>
      <p:sp>
        <p:nvSpPr>
          <p:cNvPr id="4" name="Rectangle 3"/>
          <p:cNvSpPr/>
          <p:nvPr/>
        </p:nvSpPr>
        <p:spPr>
          <a:xfrm>
            <a:off x="899592" y="908720"/>
            <a:ext cx="7704856" cy="1728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2800" b="1" dirty="0">
                <a:ln w="18000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Batalkah puasa seseorang yang menjalani rawatan </a:t>
            </a:r>
            <a:r>
              <a:rPr lang="ms-MY" sz="2800" b="1" dirty="0" smtClean="0">
                <a:ln w="18000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Hemodial</a:t>
            </a:r>
            <a:r>
              <a:rPr lang="en-MY" sz="2800" b="1" dirty="0" smtClean="0">
                <a:ln w="18000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</a:t>
            </a:r>
            <a:r>
              <a:rPr lang="ms-MY" sz="2800" b="1" dirty="0" smtClean="0">
                <a:ln w="18000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 </a:t>
            </a:r>
            <a:r>
              <a:rPr lang="ms-MY" sz="2800" b="1" dirty="0">
                <a:ln w="18000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(cuci darah)?</a:t>
            </a:r>
            <a:endParaRPr lang="ms-MY" sz="2800" b="1" dirty="0">
              <a:ln w="18000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683568" y="3429000"/>
            <a:ext cx="8136904" cy="1872207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3200" dirty="0"/>
              <a:t>Batal, tetapi wajib qada’ puasanya jika mampu. Sekiranya ia tidak mampu qada’ maka hendaklah ia membayar fidyah</a:t>
            </a:r>
            <a:endParaRPr lang="ms-MY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3995936" y="2492896"/>
            <a:ext cx="1512168" cy="108012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96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52536" y="-13394"/>
            <a:ext cx="9577064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Seputar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persoalan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di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Bulan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Ramadhan</a:t>
            </a:r>
            <a:endParaRPr lang="ms-MY" sz="2800" dirty="0"/>
          </a:p>
        </p:txBody>
      </p:sp>
      <p:sp>
        <p:nvSpPr>
          <p:cNvPr id="4" name="Rectangle 3"/>
          <p:cNvSpPr/>
          <p:nvPr/>
        </p:nvSpPr>
        <p:spPr>
          <a:xfrm>
            <a:off x="899592" y="908720"/>
            <a:ext cx="7704856" cy="1728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Bolehkah orang yang berpuasa	menyediakan	atau menjual makanan kepada orang yang tidak berpuasa tanpa uzur?. </a:t>
            </a:r>
            <a:endParaRPr lang="ms-MY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683568" y="3429000"/>
            <a:ext cx="8136904" cy="1872207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s-MY" sz="3200" dirty="0"/>
              <a:t>Tidak boleh dan berdosa, kerana perbuatan itu dikira sebagai bersubahat membantu orang yang melanggar perintah Allah.</a:t>
            </a:r>
            <a:endParaRPr lang="en-US" sz="3200" dirty="0"/>
          </a:p>
        </p:txBody>
      </p:sp>
      <p:sp>
        <p:nvSpPr>
          <p:cNvPr id="2" name="Down Arrow 1"/>
          <p:cNvSpPr/>
          <p:nvPr/>
        </p:nvSpPr>
        <p:spPr>
          <a:xfrm>
            <a:off x="3995936" y="2492896"/>
            <a:ext cx="1512168" cy="108012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25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52536" y="-13394"/>
            <a:ext cx="9577064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Seputar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persoalan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di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Bulan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Ramadhan</a:t>
            </a:r>
            <a:endParaRPr lang="ms-MY" sz="2800" dirty="0"/>
          </a:p>
        </p:txBody>
      </p:sp>
      <p:sp>
        <p:nvSpPr>
          <p:cNvPr id="4" name="Rectangle 3"/>
          <p:cNvSpPr/>
          <p:nvPr/>
        </p:nvSpPr>
        <p:spPr>
          <a:xfrm>
            <a:off x="899592" y="908720"/>
            <a:ext cx="7704856" cy="1728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Bolehkah meneruskan makan sahur jika tiba-tiba terdengar azan subuh ?.</a:t>
            </a:r>
            <a:endParaRPr lang="ms-MY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683568" y="3429000"/>
            <a:ext cx="8136904" cy="1872207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3200" dirty="0"/>
              <a:t>Tidak boleh dan mesti berhenti makan sahur, kerana telah mula waktu berpuasa.</a:t>
            </a:r>
            <a:endParaRPr lang="en-US" sz="3200" dirty="0"/>
          </a:p>
        </p:txBody>
      </p:sp>
      <p:sp>
        <p:nvSpPr>
          <p:cNvPr id="2" name="Down Arrow 1"/>
          <p:cNvSpPr/>
          <p:nvPr/>
        </p:nvSpPr>
        <p:spPr>
          <a:xfrm>
            <a:off x="3995936" y="2492896"/>
            <a:ext cx="1512168" cy="108012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48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52536" y="-13394"/>
            <a:ext cx="9577064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Seputar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persoalan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di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Bulan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Ramadhan</a:t>
            </a:r>
            <a:endParaRPr lang="ms-MY" sz="2800" dirty="0"/>
          </a:p>
        </p:txBody>
      </p:sp>
      <p:sp>
        <p:nvSpPr>
          <p:cNvPr id="4" name="Rectangle 3"/>
          <p:cNvSpPr/>
          <p:nvPr/>
        </p:nvSpPr>
        <p:spPr>
          <a:xfrm>
            <a:off x="899592" y="908720"/>
            <a:ext cx="7704856" cy="1728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Berapakah bilangan rakaat Solat Sunat Tarawih menurut Mazhab Syafie ?.</a:t>
            </a:r>
            <a:endParaRPr lang="ms-MY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683568" y="3429000"/>
            <a:ext cx="8136904" cy="1872207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4800" b="1" dirty="0"/>
              <a:t>Dua puluh (20) rakaat</a:t>
            </a:r>
            <a:endParaRPr lang="en-US" sz="4800" b="1" dirty="0"/>
          </a:p>
        </p:txBody>
      </p:sp>
      <p:sp>
        <p:nvSpPr>
          <p:cNvPr id="2" name="Down Arrow 1"/>
          <p:cNvSpPr/>
          <p:nvPr/>
        </p:nvSpPr>
        <p:spPr>
          <a:xfrm>
            <a:off x="3995936" y="2492896"/>
            <a:ext cx="1512168" cy="108012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44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52536" y="-13394"/>
            <a:ext cx="9577064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Seputar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persoalan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di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Bulan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Ramadhan</a:t>
            </a:r>
            <a:endParaRPr lang="ms-MY" sz="2800" dirty="0"/>
          </a:p>
        </p:txBody>
      </p:sp>
      <p:sp>
        <p:nvSpPr>
          <p:cNvPr id="4" name="Rectangle 3"/>
          <p:cNvSpPr/>
          <p:nvPr/>
        </p:nvSpPr>
        <p:spPr>
          <a:xfrm>
            <a:off x="899592" y="908720"/>
            <a:ext cx="7704856" cy="17281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s-MY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Adakah batal puasa orang yang menyucuk insulin pada bawah kulit perutnya?</a:t>
            </a:r>
            <a:endParaRPr lang="ms-MY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467544" y="3717032"/>
            <a:ext cx="8136904" cy="1872207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tidak batal</a:t>
            </a:r>
            <a:endParaRPr lang="en-US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3995936" y="2492896"/>
            <a:ext cx="1512168" cy="108012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6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690416"/>
            <a:ext cx="914400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25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raditional Arabic" pitchFamily="2" charset="-78"/>
                <a:cs typeface="Traditional Arabic" pitchFamily="2" charset="-78"/>
              </a:rPr>
              <a:t>اَلْحَمْدُ لِلَّهِ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546928"/>
            <a:ext cx="9144000" cy="1200329"/>
          </a:xfrm>
          <a:prstGeom prst="rect">
            <a:avLst/>
          </a:prstGeom>
          <a:solidFill>
            <a:schemeClr val="tx2">
              <a:lumMod val="60000"/>
              <a:lumOff val="40000"/>
              <a:alpha val="53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Segala</a:t>
            </a:r>
            <a:r>
              <a:rPr lang="en-US" sz="36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6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puji-pujian</a:t>
            </a:r>
            <a:r>
              <a:rPr lang="en-US" sz="36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6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hanya</a:t>
            </a:r>
            <a:r>
              <a:rPr lang="en-US" sz="36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6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bagi</a:t>
            </a:r>
            <a:r>
              <a:rPr lang="en-US" sz="36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lang="ar-SA" sz="36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Allah S.W.T.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16632"/>
            <a:ext cx="7929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Pujian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Kepada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Allah S.W.T.</a:t>
            </a:r>
          </a:p>
        </p:txBody>
      </p:sp>
    </p:spTree>
    <p:extLst>
      <p:ext uri="{BB962C8B-B14F-4D97-AF65-F5344CB8AC3E}">
        <p14:creationId xmlns:p14="http://schemas.microsoft.com/office/powerpoint/2010/main" val="1520485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67544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Kesimpulan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Khutbah</a:t>
            </a:r>
            <a:endParaRPr lang="ms-MY" sz="2800" dirty="0"/>
          </a:p>
        </p:txBody>
      </p:sp>
      <p:sp>
        <p:nvSpPr>
          <p:cNvPr id="5" name="Rectangle 4"/>
          <p:cNvSpPr/>
          <p:nvPr/>
        </p:nvSpPr>
        <p:spPr>
          <a:xfrm>
            <a:off x="1979712" y="903796"/>
            <a:ext cx="7056784" cy="1368151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ms-MY" sz="3200" dirty="0"/>
              <a:t>M</a:t>
            </a:r>
            <a:r>
              <a:rPr lang="ms-MY" sz="3200" dirty="0" smtClean="0"/>
              <a:t>eyakini </a:t>
            </a:r>
            <a:r>
              <a:rPr lang="ms-MY" sz="3200" dirty="0"/>
              <a:t>bahawa ibadah puasa merupakan kewajipan dan perintah daripada Allah SWT.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1979712" y="2384884"/>
            <a:ext cx="6998123" cy="208823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ms-MY" sz="3200" dirty="0"/>
              <a:t>persiapkan diri dengan memperbanyakkan amal soleh sebagai persediaan mengharungi bulan Ramadhan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991809" y="4581128"/>
            <a:ext cx="7055050" cy="213285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ms-MY" sz="3200" dirty="0"/>
              <a:t>bulan Ramadhan sebagai bulan ibadah berlumba-lumba melakukan kebaikan memohon keampunan</a:t>
            </a:r>
            <a:endParaRPr lang="en-US" sz="3200" dirty="0"/>
          </a:p>
        </p:txBody>
      </p:sp>
      <p:sp>
        <p:nvSpPr>
          <p:cNvPr id="13" name="Right Arrow 12"/>
          <p:cNvSpPr/>
          <p:nvPr/>
        </p:nvSpPr>
        <p:spPr>
          <a:xfrm>
            <a:off x="196800" y="1185605"/>
            <a:ext cx="2070944" cy="804531"/>
          </a:xfrm>
          <a:prstGeom prst="rightArrow">
            <a:avLst/>
          </a:prstGeom>
          <a:ln w="28575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PERTAMA</a:t>
            </a:r>
            <a:endParaRPr lang="ms-MY" sz="2000" b="1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79503" y="4880440"/>
            <a:ext cx="1905537" cy="804531"/>
          </a:xfrm>
          <a:prstGeom prst="rightArrow">
            <a:avLst/>
          </a:prstGeom>
          <a:ln w="28575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KETIGA</a:t>
            </a:r>
            <a:endParaRPr lang="ms-MY" sz="2400" b="1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309545" y="2924944"/>
            <a:ext cx="1714957" cy="804531"/>
          </a:xfrm>
          <a:prstGeom prst="rightArrow">
            <a:avLst/>
          </a:prstGeom>
          <a:ln w="28575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KEDUA</a:t>
            </a:r>
            <a:endParaRPr lang="ms-MY" sz="2400" b="1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298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9552" y="116632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Firman Allah SWT dalam </a:t>
            </a:r>
          </a:p>
          <a:p>
            <a:r>
              <a:rPr lang="de-DE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surah an Nur ayat 21</a:t>
            </a:r>
            <a:endParaRPr lang="ms-MY" sz="2800" dirty="0"/>
          </a:p>
        </p:txBody>
      </p:sp>
      <p:sp>
        <p:nvSpPr>
          <p:cNvPr id="4" name="Rectangle 3"/>
          <p:cNvSpPr/>
          <p:nvPr/>
        </p:nvSpPr>
        <p:spPr>
          <a:xfrm>
            <a:off x="-17292" y="1268760"/>
            <a:ext cx="9144000" cy="1938992"/>
          </a:xfrm>
          <a:prstGeom prst="rect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ar-SA" sz="60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وَسَارِعُوا إِلَىٰ مَغْفِرَةٍ مِنْ رَبِّكُمْ وَجَنَّةٍ عَرْضُهَا السَّمَاوَاتُ وَالْأَرْضُ أُعِدَّتْ لِلْمُتَّقِينَ</a:t>
            </a:r>
            <a:endParaRPr lang="ms-MY" sz="1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8543" y="3573016"/>
            <a:ext cx="9144000" cy="3046988"/>
          </a:xfrm>
          <a:prstGeom prst="rect">
            <a:avLst/>
          </a:prstGeom>
          <a:solidFill>
            <a:schemeClr val="lt1">
              <a:alpha val="49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ms-MY" sz="32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“Dan segeralah kamu kepada (mengerjakan amal-amal yang baik untuk mendapat) keampunan dari Tuhan kamu, dan (mendapat) syurga yang bidangnya seluas segala langit dan bumi, yang disediakan bagi orang-orang yang bertaqwa;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298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6" y="1506264"/>
            <a:ext cx="8388424" cy="4154984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EG" sz="4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بَارَكَ اللهُ لِيْ وَلَكُمْ بِالْقُرْآنِ الْعَظِيْمِ</a:t>
            </a:r>
            <a:r>
              <a:rPr lang="ar-SA" sz="4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</a:t>
            </a:r>
            <a:r>
              <a:rPr lang="ar-EG" sz="4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وَنَفَعَنِي وَإِيَّاكُمْ بِمَا فِيْهِ مِنَ الأيَاتِ وَالذِّكْرِ الْحَكِيْمِ</a:t>
            </a:r>
            <a:r>
              <a:rPr lang="ar-SA" sz="4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</a:t>
            </a:r>
            <a:r>
              <a:rPr lang="ar-EG" sz="4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وَتَقَبَّلَ مِنِّي وَمِنْكُمْ تِلاوَتَهُ إِنَّهُ هُوَ السَّمِيعُ الْعَلِيْمُ. أَقُوْلُ قَوْلِيْ هَذَا وَأَسْتَغْفِرُ اللهَ الْعَظِيْمَ لِيْ وَلَكُمْ</a:t>
            </a:r>
            <a:r>
              <a:rPr lang="ar-SA" sz="4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</a:t>
            </a:r>
            <a:r>
              <a:rPr lang="ar-EG" sz="4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وَلِسَائِرِ الْمُسْلِمِيْنَ وَالْمُسْلِمَاتِ</a:t>
            </a:r>
            <a:r>
              <a:rPr lang="ar-SA" sz="4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</a:t>
            </a:r>
            <a:r>
              <a:rPr lang="ar-EG" sz="4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وَالْمُؤْمِنِيْنَ وَالْمُؤْمِنَاتِ الأَحْيَاءِ مِنْهُمْ وَالأَمْوَاتِ، فَاسْتَغْفِرُوْهُ، </a:t>
            </a:r>
            <a:endParaRPr lang="en-US" sz="4400" b="1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  <a:p>
            <a:pPr algn="ctr" rtl="1"/>
            <a:r>
              <a:rPr lang="ar-EG" sz="4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إِنَّهُ هُوَ الْغَفُوْرُ الرَّحِيْمُ.</a:t>
            </a:r>
            <a:endParaRPr lang="ms-MY" sz="4400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1298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219200"/>
            <a:ext cx="81534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Aamiin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Ya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Rabbal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Aalamin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..</a:t>
            </a:r>
          </a:p>
          <a:p>
            <a:pPr algn="ctr">
              <a:defRPr/>
            </a:pP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Tuhan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Yang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Memperkenankan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Doa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Orang-orang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Yang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Taat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,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Berilah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Taufik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Kepada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Kami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Dalam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Mentaatimu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,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Ampunilah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Kepada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Mereka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Yang </a:t>
            </a:r>
          </a:p>
          <a:p>
            <a:pPr algn="ctr">
              <a:defRPr/>
            </a:pP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Memohon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Keampunan</a:t>
            </a:r>
            <a:r>
              <a:rPr lang="en-US" sz="36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.</a:t>
            </a:r>
          </a:p>
          <a:p>
            <a:pPr algn="ctr">
              <a:defRPr/>
            </a:pPr>
            <a:r>
              <a:rPr lang="en-US" sz="3600" b="1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Aamiin</a:t>
            </a:r>
            <a:endParaRPr lang="en-US" sz="3600" b="1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82339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Doa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Antara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Dua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Khutbah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357824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54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9275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1600" y="188640"/>
            <a:ext cx="7358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Pujian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Kepada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 S.W.T.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854984"/>
            <a:ext cx="9144000" cy="1862048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115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الْحَمْدُ لِلَّهِ </a:t>
            </a:r>
            <a:endParaRPr lang="en-US" sz="13800" b="1" dirty="0">
              <a:ln w="3175" cmpd="sng">
                <a:noFill/>
                <a:prstDash val="solid"/>
              </a:ln>
              <a:solidFill>
                <a:prstClr val="black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cs typeface="Traditional Arabic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28046"/>
            <a:ext cx="9144000" cy="1077218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Segala</a:t>
            </a:r>
            <a:r>
              <a:rPr lang="en-US" sz="32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puji-pujian</a:t>
            </a:r>
            <a:r>
              <a:rPr lang="en-US" sz="32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200" b="1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hanya</a:t>
            </a:r>
            <a:r>
              <a:rPr lang="en-US" sz="32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lang="ar-SA" sz="3200" b="1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Arial Unicode MS" pitchFamily="34" charset="-128"/>
            </a:endParaRPr>
          </a:p>
          <a:p>
            <a:pPr algn="ctr">
              <a:defRPr/>
            </a:pPr>
            <a:r>
              <a:rPr lang="en-US" sz="3200" b="1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bagi</a:t>
            </a:r>
            <a:r>
              <a:rPr lang="en-US" sz="32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 S.W.T.</a:t>
            </a:r>
            <a:r>
              <a:rPr lang="ar-SA" sz="32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Arial Unicode MS" pitchFamily="34" charset="-128"/>
              </a:rPr>
              <a:t> </a:t>
            </a:r>
            <a:endParaRPr lang="en-US" sz="3200" b="1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298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80156" y="227112"/>
            <a:ext cx="5572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Syahadah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827074"/>
            <a:ext cx="9144000" cy="1754326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وَأَشْهَدُ أَن لآ إِلَهَ إِلاَّ اللهُ وَحْدَهُ لاَ شَرِيْكَ لَهُ، وَأَشْهَدُ أَنَّ مُحَمَّدًا عَبْدُهُ وَرَسُوْلُهُ. </a:t>
            </a:r>
            <a:endParaRPr lang="ms-MY" sz="5400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18" charset="-78"/>
              <a:cs typeface="Traditional Arabic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231719"/>
            <a:ext cx="9144000" cy="2092881"/>
          </a:xfrm>
          <a:prstGeom prst="rect">
            <a:avLst/>
          </a:prstGeom>
          <a:solidFill>
            <a:schemeClr val="tx1">
              <a:lumMod val="50000"/>
              <a:lumOff val="50000"/>
              <a:alpha val="58000"/>
            </a:schemeClr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aku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bersaksi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bahawa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sesungguhnya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tiada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tuhan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melainkan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 yang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Maha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Esa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tiada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sekutu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bagiNya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juga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aku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bersaksi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bahawa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nabi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Muhammad S.A.W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adalah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hambaNya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rasulNya</a:t>
            </a:r>
            <a:r>
              <a:rPr lang="en-US" sz="2600" b="1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1298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9592" y="-27384"/>
            <a:ext cx="75009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Selawat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Atas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>
              <a:defRPr/>
            </a:pP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Nabi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Muhammad S.A.W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653458"/>
            <a:ext cx="9144000" cy="156966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اَللَّهُمَّ صَلِّ وَسَلِّمْ عَلَى سَيِّدِنَا مُحَمَّدٍ </a:t>
            </a:r>
          </a:p>
          <a:p>
            <a:pPr algn="ctr" rtl="1">
              <a:defRPr/>
            </a:pP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وَعَلَى آلِهِ وَأَصْحَابِهِ وَأَتْبَاعِهِ إِلَى يَوْمِ الدِّيْنِ.</a:t>
            </a:r>
            <a:r>
              <a:rPr lang="ms-MY" sz="4800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2" charset="-78"/>
                <a:cs typeface="Traditional Arabic" pitchFamily="2" charset="-78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440594"/>
            <a:ext cx="9144000" cy="2092881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Ya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Allah,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Cucurilah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rahmat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sejahtera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atas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hambaMu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rasulMu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Nabi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Muhammad S.A.W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atas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keluarganya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para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sahabatnya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serta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pengikut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Baginda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sehingga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hari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6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pembalasan</a:t>
            </a:r>
            <a:r>
              <a:rPr lang="en-US" sz="26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1298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71603" y="1"/>
            <a:ext cx="6000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Pesanan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Taqwa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205153"/>
            <a:ext cx="9144000" cy="1200329"/>
          </a:xfrm>
          <a:prstGeom prst="rect">
            <a:avLst/>
          </a:prstGeom>
          <a:solidFill>
            <a:schemeClr val="tx1">
              <a:lumMod val="50000"/>
              <a:lumOff val="50000"/>
              <a:alpha val="79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Bertaqwalah</a:t>
            </a:r>
            <a:r>
              <a:rPr lang="en-US" sz="2400" b="1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kepada</a:t>
            </a:r>
            <a:r>
              <a:rPr lang="en-US" sz="2400" b="1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 </a:t>
            </a:r>
            <a:r>
              <a:rPr lang="en-US" sz="2400" b="1" dirty="0" err="1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Taala</a:t>
            </a:r>
            <a:r>
              <a:rPr lang="en-US" sz="2400" b="1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2400" b="1" dirty="0" err="1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saya</a:t>
            </a:r>
            <a:r>
              <a:rPr lang="en-US" sz="2400" b="1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berpesan</a:t>
            </a:r>
            <a:r>
              <a:rPr lang="en-US" sz="2400" b="1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kepada</a:t>
            </a:r>
            <a:r>
              <a:rPr lang="en-US" sz="2400" b="1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kamu</a:t>
            </a:r>
            <a:r>
              <a:rPr lang="en-US" sz="2400" b="1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dan </a:t>
            </a:r>
            <a:r>
              <a:rPr lang="en-US" sz="2400" b="1" dirty="0" err="1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diriku</a:t>
            </a:r>
            <a:r>
              <a:rPr lang="en-US" sz="2400" b="1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agar </a:t>
            </a:r>
            <a:r>
              <a:rPr lang="en-US" sz="2400" b="1" dirty="0" err="1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bertaqwa</a:t>
            </a:r>
            <a:r>
              <a:rPr lang="en-US" sz="2400" b="1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kepada</a:t>
            </a:r>
            <a:r>
              <a:rPr lang="en-US" sz="2400" b="1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Allah, </a:t>
            </a:r>
            <a:r>
              <a:rPr lang="en-US" sz="2400" b="1" dirty="0" err="1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moga-moga</a:t>
            </a:r>
            <a:r>
              <a:rPr lang="en-US" sz="2400" b="1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kamu</a:t>
            </a:r>
            <a:r>
              <a:rPr lang="en-US" sz="2400" b="1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mencapai</a:t>
            </a:r>
            <a:r>
              <a:rPr lang="en-US" sz="2400" b="1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kejayaan</a:t>
            </a:r>
            <a:r>
              <a:rPr lang="en-US" sz="2400" b="1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992615"/>
            <a:ext cx="9144000" cy="156966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اِتَّقُوا اللهَ، أُوْصِيْكُمْ وَنَفْسِيْ بِتَقْوَى اللهِ وَطَاعَتِهِ </a:t>
            </a:r>
            <a:endParaRPr lang="en-US" sz="4800" b="1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  <a:p>
            <a:pPr algn="ctr" rtl="1">
              <a:defRPr/>
            </a:pPr>
            <a:r>
              <a:rPr lang="ar-SA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لَعَلَّكُمْ تُفْلِحُوْنَ.</a:t>
            </a:r>
            <a:endParaRPr lang="en-US" sz="48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cs typeface="Traditional Arabic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1298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0768"/>
            <a:ext cx="8831262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4038600"/>
            <a:ext cx="338426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kern="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(</a:t>
            </a:r>
            <a:r>
              <a:rPr lang="en-US" sz="2000" i="1" kern="0" dirty="0" err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Surah</a:t>
            </a:r>
            <a:r>
              <a:rPr lang="en-US" sz="2000" i="1" kern="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 Al-</a:t>
            </a:r>
            <a:r>
              <a:rPr lang="en-US" sz="2000" i="1" kern="0" dirty="0" err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Ahzab</a:t>
            </a:r>
            <a:r>
              <a:rPr lang="en-US" sz="2000" i="1" kern="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 : </a:t>
            </a:r>
            <a:r>
              <a:rPr lang="en-US" sz="2000" i="1" kern="0" dirty="0" err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Ayat</a:t>
            </a:r>
            <a:r>
              <a:rPr lang="en-US" sz="2000" i="1" kern="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itchFamily="34" charset="0"/>
              </a:rPr>
              <a:t> 56)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44" y="4217020"/>
            <a:ext cx="8929654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“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Sesungguhnya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Allah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Taala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Dan Para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MalaikatNya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Sentiasa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Berselawat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Nabi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(Muhammad).</a:t>
            </a:r>
          </a:p>
          <a:p>
            <a:pPr algn="ctr">
              <a:defRPr/>
            </a:pP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Wahai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Orang-orang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Beriman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!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Berselawatlah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Kamu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Serta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Ucapkanlah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Salam Sejahtera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Dengan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Penghormatan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Dengan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Sepenuhnya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”. </a:t>
            </a:r>
          </a:p>
        </p:txBody>
      </p:sp>
      <p:sp>
        <p:nvSpPr>
          <p:cNvPr id="6" name="Round Diagonal Corner Rectangle 5"/>
          <p:cNvSpPr/>
          <p:nvPr/>
        </p:nvSpPr>
        <p:spPr>
          <a:xfrm>
            <a:off x="2627784" y="116633"/>
            <a:ext cx="6048672" cy="1512167"/>
          </a:xfrm>
          <a:prstGeom prst="round2DiagRect">
            <a:avLst>
              <a:gd name="adj1" fmla="val 14211"/>
              <a:gd name="adj2" fmla="val 0"/>
            </a:avLst>
          </a:pr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50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Selawat</a:t>
            </a:r>
            <a:r>
              <a:rPr lang="en-US" sz="28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28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salam</a:t>
            </a:r>
            <a:r>
              <a:rPr lang="en-US" sz="28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kepada</a:t>
            </a:r>
            <a:r>
              <a:rPr lang="en-US" sz="28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Rasulullah</a:t>
            </a:r>
            <a:r>
              <a:rPr lang="en-US" sz="28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s.a.w</a:t>
            </a:r>
            <a:r>
              <a:rPr lang="en-US" sz="28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. </a:t>
            </a:r>
          </a:p>
        </p:txBody>
      </p:sp>
      <p:sp>
        <p:nvSpPr>
          <p:cNvPr id="7" name="Notched Right Arrow 6"/>
          <p:cNvSpPr/>
          <p:nvPr/>
        </p:nvSpPr>
        <p:spPr>
          <a:xfrm>
            <a:off x="611560" y="116632"/>
            <a:ext cx="2249238" cy="1512168"/>
          </a:xfrm>
          <a:prstGeom prst="notchedRightArrow">
            <a:avLst>
              <a:gd name="adj1" fmla="val 41162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Seruan</a:t>
            </a:r>
            <a:endParaRPr lang="en-US" sz="2400" dirty="0">
              <a:ln w="317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66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980728"/>
            <a:ext cx="9144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8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يَا أَيُّهَا الَّذِينَ آمَنُوا كُتِبَ عَلَيْكُمُ الصِّيَامُ كَمَا كُتِبَ عَلَى الَّذِينَ مِنْ قَبْلِكُمْ لَعَلَّكُمْ تَتَّقُونَ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9437" y="4563341"/>
            <a:ext cx="9144000" cy="2308324"/>
          </a:xfrm>
          <a:prstGeom prst="rect">
            <a:avLst/>
          </a:prstGeom>
          <a:solidFill>
            <a:schemeClr val="tx2">
              <a:lumMod val="60000"/>
              <a:lumOff val="40000"/>
              <a:alpha val="53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ms-MY" sz="3600" b="1" i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“Wahai orang-orang yang beriman! kamu diwajibkan berpuasa sebagaimana diwajibkan atas orang-orang yang dahulu daripada kamu, supaya kamu bertaqwa.”</a:t>
            </a:r>
            <a:endParaRPr lang="en-US" sz="3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16632"/>
            <a:ext cx="7929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Pujian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Kepada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Allah S.W.T.</a:t>
            </a:r>
          </a:p>
        </p:txBody>
      </p:sp>
    </p:spTree>
    <p:extLst>
      <p:ext uri="{BB962C8B-B14F-4D97-AF65-F5344CB8AC3E}">
        <p14:creationId xmlns:p14="http://schemas.microsoft.com/office/powerpoint/2010/main" val="3952526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0" y="1071563"/>
            <a:ext cx="87153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750347" y="116632"/>
            <a:ext cx="3214679" cy="785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Selawat</a:t>
            </a:r>
            <a:endParaRPr lang="ms-MY" sz="5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77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ms-MY"/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ms-MY"/>
          </a:p>
        </p:txBody>
      </p:sp>
      <p:pic>
        <p:nvPicPr>
          <p:cNvPr id="77828" name="Picture 2" descr="C:\Users\wanshahril\Desktop\slide kos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3856980"/>
            <a:ext cx="8555511" cy="19389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Ya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Allah,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Ampunkanlah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Dosa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Golongan</a:t>
            </a:r>
            <a:r>
              <a:rPr lang="ar-SA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Muslimin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Dan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Muslimat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,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Mu’minin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Dan </a:t>
            </a:r>
            <a:r>
              <a:rPr lang="en-US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Mu’minaat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,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samada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yang 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masih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hidup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atau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yang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telah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mati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.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Sesungguhnya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En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g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kau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Maha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Mendengar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Maha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Memakbulkan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segala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permintaan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0825" y="1484313"/>
            <a:ext cx="8532813" cy="23082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اللَّهُمَّ اغْفِرْ </a:t>
            </a:r>
            <a:r>
              <a:rPr lang="ar-SA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لِ</a:t>
            </a: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لْمُؤْمِنِيْنَ وَالْمُؤْمِنَاتِ</a:t>
            </a:r>
            <a:r>
              <a:rPr lang="ar-SA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 وَا</a:t>
            </a: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</a:t>
            </a:r>
            <a:r>
              <a:rPr lang="ar-SA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ْ</a:t>
            </a: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مُسْلِمِيْنَ</a:t>
            </a:r>
            <a:r>
              <a:rPr lang="ar-SA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</a:t>
            </a: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وَالْمُسْلِمَاتِ</a:t>
            </a:r>
            <a:r>
              <a:rPr lang="ar-SA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</a:t>
            </a: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الأَحْيَاءِ مِنْهُمْ وَالأَمْوَات</a:t>
            </a:r>
            <a:r>
              <a:rPr lang="ar-SA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</a:t>
            </a:r>
            <a:r>
              <a:rPr lang="ar-EG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1">
              <a:defRPr/>
            </a:pP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إِنَّكَ سَمِيْعٌ قَرِيْبٌ مُجِيْبُ الدَّعَوَات. </a:t>
            </a:r>
            <a:endParaRPr lang="en-US" sz="4800" b="1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4158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3" name="Rectangle 2"/>
          <p:cNvSpPr/>
          <p:nvPr/>
        </p:nvSpPr>
        <p:spPr>
          <a:xfrm>
            <a:off x="4115854" y="2347"/>
            <a:ext cx="15712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DOA</a:t>
            </a:r>
            <a:endParaRPr lang="en-US" sz="4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990599"/>
            <a:ext cx="8686800" cy="55990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defRPr/>
            </a:pPr>
            <a: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6000" b="1" dirty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اللَّهُمَّ ادْفَعْ عَنَّا الْبَلاءَ وَالْوَبَاءَ وَالْفَحْشَاءَ</a:t>
            </a:r>
            <a:r>
              <a:rPr lang="en-US" sz="6000" b="1" dirty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br>
              <a:rPr lang="en-US" sz="6000" b="1" dirty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6000" b="1" dirty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مَا لا يَصْرِفُهُ غَيْرُكَ. اللَّهُمَّ إِنَّا نَعُوذُ بِكَ مِنَ</a:t>
            </a:r>
            <a:r>
              <a:rPr lang="en-US" sz="6000" b="1" dirty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/>
            </a:r>
            <a:br>
              <a:rPr lang="en-US" sz="6000" b="1" dirty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6000" b="1" dirty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البَرَصِ وَالْجُنُونِ وَالْجُذَامِ </a:t>
            </a:r>
            <a:endParaRPr lang="en-US" sz="6000" b="1" dirty="0">
              <a:solidFill>
                <a:schemeClr val="bg1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algn="ctr" rtl="1">
              <a:defRPr/>
            </a:pPr>
            <a:r>
              <a:rPr lang="ar-SA" sz="6000" b="1" dirty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وَمِن سَيِّئِ الأَسْقَامِ</a:t>
            </a:r>
            <a:r>
              <a:rPr lang="en-US" sz="6000" b="1" dirty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.</a:t>
            </a:r>
            <a:br>
              <a:rPr lang="en-US" sz="6000" b="1" dirty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6000" b="1" dirty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 اللَّهُمَّ اشْفِ مَرْضَانَا وَارْحَمْ مَّوْتَانَا،</a:t>
            </a:r>
            <a:endParaRPr lang="en-US" sz="6000" b="1" dirty="0">
              <a:solidFill>
                <a:schemeClr val="bg1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algn="ctr" rtl="1">
              <a:defRPr/>
            </a:pPr>
            <a:r>
              <a:rPr lang="ar-SA" sz="6000" b="1" dirty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 وَالْطُفْ بِنَا</a:t>
            </a:r>
            <a:r>
              <a:rPr lang="en-US" sz="6000" b="1" dirty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6000" b="1" dirty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فِيمَا نَزَلَ بِنَا.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604738"/>
      </p:ext>
    </p:extLst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765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265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ms-MY"/>
          </a:p>
        </p:txBody>
      </p:sp>
      <p:pic>
        <p:nvPicPr>
          <p:cNvPr id="4" name="Picture 2" descr="C:\Users\wanshahril\Desktop\slide kos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0"/>
          <p:cNvSpPr txBox="1">
            <a:spLocks noChangeArrowheads="1"/>
          </p:cNvSpPr>
          <p:nvPr/>
        </p:nvSpPr>
        <p:spPr bwMode="auto">
          <a:xfrm>
            <a:off x="179512" y="1335534"/>
            <a:ext cx="8735886" cy="4832092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 رَبَّنَا آتِنَا فِي الدُّنْيَا حَسَنَةً وَفِي الآخِرَةِ حَسَنَةً  وَقِنَا عَذَابَ النَّارِ. وَصَلَّى اللهُ عَلىَ سَيِّدِنَا مُحَمَّدٍ وَعَلىَ آلِهِ وَصَحْبِهِ وَسَلَّمْ. وَالْحَمْدُ للهِ رَبِّ الْعَالَمِيْنَ.</a:t>
            </a:r>
            <a:endParaRPr lang="en-US" sz="4800" b="1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Ya</a:t>
            </a:r>
            <a:r>
              <a:rPr lang="en-US" sz="3600" b="1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Allah…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Kurniakanlah</a:t>
            </a:r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Kepada</a:t>
            </a:r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Kami </a:t>
            </a:r>
            <a:r>
              <a:rPr lang="en-US" sz="32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Kebaikan</a:t>
            </a:r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Di </a:t>
            </a:r>
            <a:r>
              <a:rPr lang="en-US" sz="32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Dunia</a:t>
            </a:r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Dan </a:t>
            </a:r>
            <a:r>
              <a:rPr lang="en-US" sz="32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Kebaikan</a:t>
            </a:r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Di </a:t>
            </a:r>
            <a:r>
              <a:rPr lang="en-US" sz="32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Akhirat</a:t>
            </a:r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Serta </a:t>
            </a:r>
            <a:r>
              <a:rPr lang="en-US" sz="32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Hindarilah</a:t>
            </a:r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Kami Dari </a:t>
            </a:r>
            <a:r>
              <a:rPr lang="en-US" sz="32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Seksaan</a:t>
            </a:r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200" b="1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Neraka</a:t>
            </a:r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3722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1000" y="1322744"/>
            <a:ext cx="8382000" cy="52304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19100" indent="-382588" algn="ctr" eaLnBrk="0" hangingPunct="0">
              <a:lnSpc>
                <a:spcPct val="90000"/>
              </a:lnSpc>
              <a:defRPr/>
            </a:pPr>
            <a:r>
              <a:rPr lang="sv-SE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Maka Ingatlah Allah Yang Maha Agung </a:t>
            </a:r>
          </a:p>
          <a:p>
            <a:pPr marL="419100" indent="-382588" algn="ctr" eaLnBrk="0" hangingPunct="0">
              <a:lnSpc>
                <a:spcPct val="90000"/>
              </a:lnSpc>
              <a:defRPr/>
            </a:pP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Nescaya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Dia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Akan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Mengingatimu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marL="419100" indent="-382588" algn="ctr" eaLnBrk="0" hangingPunct="0">
              <a:lnSpc>
                <a:spcPct val="90000"/>
              </a:lnSpc>
              <a:defRPr/>
            </a:pP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Dan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Bersyukurlah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Di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Nikmat-nikmatNya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Nescaya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Dia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Akan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Menambahkan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Lagi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Nikmat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Itu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Kepadamu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,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dan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Pohonlah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marL="419100" indent="-382588" algn="ctr" eaLnBrk="0" hangingPunct="0">
              <a:lnSpc>
                <a:spcPct val="90000"/>
              </a:lnSpc>
              <a:defRPr/>
            </a:pP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Dari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Kelebihannya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,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Nescaya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Akan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Diberikannya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Kepadamu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. Dan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Sesungguhnya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Mengingati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Allah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Itu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Lebih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Besar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(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Faedah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Dan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Kesannya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) Dan (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Ingatlah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) Allah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Mengetahui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Apa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 Yang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Kamu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000" b="1" dirty="0" err="1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Kerjakan</a:t>
            </a:r>
            <a:r>
              <a:rPr lang="en-US" sz="3000" b="1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260648"/>
            <a:ext cx="8382000" cy="9144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n w="1841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Wahai</a:t>
            </a:r>
            <a:r>
              <a:rPr lang="en-US" sz="4400" b="1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 Hamba-hamba Allah….</a:t>
            </a:r>
          </a:p>
        </p:txBody>
      </p:sp>
    </p:spTree>
    <p:extLst>
      <p:ext uri="{BB962C8B-B14F-4D97-AF65-F5344CB8AC3E}">
        <p14:creationId xmlns:p14="http://schemas.microsoft.com/office/powerpoint/2010/main" val="1273392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6696" y="44624"/>
            <a:ext cx="771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Syahadah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715324"/>
            <a:ext cx="9144000" cy="1754326"/>
          </a:xfrm>
          <a:prstGeom prst="rect">
            <a:avLst/>
          </a:prstGeom>
          <a:solidFill>
            <a:schemeClr val="tx2">
              <a:lumMod val="60000"/>
              <a:lumOff val="40000"/>
              <a:alpha val="8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5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أَشْهَدُ أَنْ لَا إِلَهَ إِلَّا اللهُ وَحْدَهُ لَا شَرِيْكَ لَهُ، وَأَشْهَدُ أَنَّ مُحَمَّدًا عَبْدُهُ وَرَسُوْلُهُ، الْمَبْعُوْثُ رَحْمَةً لِّلْعَالَمِيْنَ</a:t>
            </a:r>
            <a:endParaRPr lang="ms-MY" sz="54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451628"/>
            <a:ext cx="9144000" cy="1938992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Aku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bersaksi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bahawa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sesungguhnya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tiada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tuhan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melainkan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 yang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Maha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Esa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tiada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sekutu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bagi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-Nya. Dan juga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aku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bersaksi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bahawa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(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nabi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) Muhammad S.A.W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hambaNya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dan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rasulNya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yang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diutus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sebagai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rahmat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untuk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sekalian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4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alam</a:t>
            </a:r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1298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5426" y="-27384"/>
            <a:ext cx="7500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Selawat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0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Atas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Nabi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Muhammad S.A.W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859340"/>
            <a:ext cx="9144000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</p:spPr>
        <p:txBody>
          <a:bodyPr wrap="square">
            <a:spAutoFit/>
          </a:bodyPr>
          <a:lstStyle/>
          <a:p>
            <a:pPr lvl="0"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اَللَّهُمَّ صَلِّ وَسَلِّمْ عَلَى سَيِّدِنَا مُحَمَّدٍ، وَعَلَى آَلِهِ وَص</a:t>
            </a:r>
            <a:r>
              <a:rPr lang="ar-SA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َ</a:t>
            </a: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ح</a:t>
            </a:r>
            <a:r>
              <a:rPr lang="ar-SA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ْ</a:t>
            </a: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بِهِ</a:t>
            </a:r>
            <a:r>
              <a:rPr lang="ar-SA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</a:t>
            </a:r>
            <a:r>
              <a:rPr lang="ar-EG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وَمَنْ تَبِعَهُمْ بِإِحْسَانٍ إِلَى يَوْمِ الدِّيْنِ.</a:t>
            </a:r>
            <a:endParaRPr lang="ar-EG" sz="48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18" charset="-78"/>
              <a:cs typeface="Traditional Arabic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421430"/>
            <a:ext cx="9144000" cy="1815882"/>
          </a:xfrm>
          <a:prstGeom prst="rect">
            <a:avLst/>
          </a:prstGeom>
          <a:solidFill>
            <a:schemeClr val="tx2">
              <a:lumMod val="60000"/>
              <a:lumOff val="40000"/>
              <a:alpha val="52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Ya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Allah,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cucurilah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rahmat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sejahtera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atas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Nabi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Muhammad SAW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atas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keluarganya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para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sahabatnya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para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pengikut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baginda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sehingga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hari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pembalasan</a:t>
            </a:r>
            <a:r>
              <a:rPr lang="en-US" sz="2800" b="1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1298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4348" y="188640"/>
            <a:ext cx="7500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Pesanan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Taqwa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832501"/>
            <a:ext cx="9144000" cy="923330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5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أُوْصِيْكُمْ وَإِيَّايَ بِتَقْوَى اللهَ، فَقَدْ فَازَ الْمُتَّقُوْنَ.</a:t>
            </a:r>
            <a:endParaRPr lang="ms-MY" sz="54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itchFamily="18" charset="-78"/>
              <a:cs typeface="Traditional Arabic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877414"/>
            <a:ext cx="9144000" cy="1384995"/>
          </a:xfrm>
          <a:prstGeom prst="rect">
            <a:avLst/>
          </a:prstGeom>
          <a:solidFill>
            <a:schemeClr val="tx2">
              <a:lumMod val="60000"/>
              <a:lumOff val="40000"/>
              <a:alpha val="53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Bertakwalah</a:t>
            </a:r>
            <a:r>
              <a:rPr lang="en-US" sz="2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kepada</a:t>
            </a:r>
            <a:r>
              <a:rPr lang="en-US" sz="2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Allah SWT </a:t>
            </a:r>
            <a:r>
              <a:rPr lang="en-US" sz="28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dengan</a:t>
            </a:r>
            <a:r>
              <a:rPr lang="en-US" sz="2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bersungguh-sungguh</a:t>
            </a:r>
            <a:r>
              <a:rPr lang="en-US" sz="2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28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maka</a:t>
            </a:r>
            <a:r>
              <a:rPr lang="en-US" sz="2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berjayalah</a:t>
            </a:r>
            <a:r>
              <a:rPr lang="en-US" sz="2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mereka</a:t>
            </a:r>
            <a:r>
              <a:rPr lang="en-US" sz="2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 yang </a:t>
            </a:r>
            <a:r>
              <a:rPr lang="en-US" sz="2800" b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itchFamily="34" charset="0"/>
              </a:rPr>
              <a:t>bertakwa</a:t>
            </a:r>
            <a:endParaRPr lang="en-US" sz="28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298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5496" y="156100"/>
            <a:ext cx="8001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KHUTBAH HARI INI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4" y="2780928"/>
            <a:ext cx="885698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  <a:cs typeface="Traditional Arabic" pitchFamily="2" charset="-78"/>
              </a:rPr>
              <a:t>BULAN YANG DINANTIKAN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86714" y="1340768"/>
            <a:ext cx="76328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26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Syaaban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1442H </a:t>
            </a:r>
            <a:r>
              <a:rPr lang="en-US" sz="28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bersamaan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 9 April 2021M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http://e-khutbah.terengganu.gov.my</a:t>
            </a:r>
          </a:p>
        </p:txBody>
      </p:sp>
    </p:spTree>
    <p:extLst>
      <p:ext uri="{BB962C8B-B14F-4D97-AF65-F5344CB8AC3E}">
        <p14:creationId xmlns:p14="http://schemas.microsoft.com/office/powerpoint/2010/main" val="4120574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Callout 3"/>
          <p:cNvSpPr/>
          <p:nvPr/>
        </p:nvSpPr>
        <p:spPr>
          <a:xfrm>
            <a:off x="683568" y="260648"/>
            <a:ext cx="5688632" cy="1440160"/>
          </a:xfrm>
          <a:prstGeom prst="downArrowCallout">
            <a:avLst>
              <a:gd name="adj1" fmla="val 50000"/>
              <a:gd name="adj2" fmla="val 25000"/>
              <a:gd name="adj3" fmla="val 25000"/>
              <a:gd name="adj4" fmla="val 64977"/>
            </a:avLst>
          </a:prstGeom>
          <a:solidFill>
            <a:srgbClr val="7030A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400" b="1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Kehidupan salafus soleh terdahulu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1178999" y="1484784"/>
            <a:ext cx="6800506" cy="1008112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2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Persediaan dibuat 6 bulan sebelum Ramadhan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90873" y="5949280"/>
            <a:ext cx="5688632" cy="576064"/>
          </a:xfrm>
          <a:prstGeom prst="roundRect">
            <a:avLst/>
          </a:prstGeom>
          <a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4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Perbanyakkan zikrullah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79932" y="3869432"/>
            <a:ext cx="5688632" cy="576064"/>
          </a:xfrm>
          <a:prstGeom prst="roundRect">
            <a:avLst/>
          </a:pr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4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Memperbanyakkan doa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90873" y="4581128"/>
            <a:ext cx="5688632" cy="576064"/>
          </a:xfrm>
          <a:prstGeom prst="roundRect">
            <a:avLst/>
          </a:prstGeom>
          <a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Perbanyakkan amalan2 sunat</a:t>
            </a:r>
            <a:endParaRPr lang="ms-MY" sz="2400" dirty="0">
              <a:ln>
                <a:solidFill>
                  <a:sysClr val="windowText" lastClr="000000"/>
                </a:solidFill>
              </a:ln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79932" y="5301208"/>
            <a:ext cx="5688632" cy="576064"/>
          </a:xfrm>
          <a:prstGeom prst="roundRect">
            <a:avLst/>
          </a:prstGeom>
          <a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4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Membaca al-Quran</a:t>
            </a:r>
          </a:p>
        </p:txBody>
      </p:sp>
      <p:sp>
        <p:nvSpPr>
          <p:cNvPr id="10" name="Right Arrow Callout 9"/>
          <p:cNvSpPr/>
          <p:nvPr/>
        </p:nvSpPr>
        <p:spPr>
          <a:xfrm>
            <a:off x="1826649" y="5977430"/>
            <a:ext cx="659362" cy="504056"/>
          </a:xfrm>
          <a:prstGeom prst="rightArrow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 sz="3200" b="1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1835696" y="3869432"/>
            <a:ext cx="659362" cy="504056"/>
          </a:xfrm>
          <a:prstGeom prst="rightArrow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 sz="3200" b="1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ight Arrow Callout 11"/>
          <p:cNvSpPr/>
          <p:nvPr/>
        </p:nvSpPr>
        <p:spPr>
          <a:xfrm>
            <a:off x="1835696" y="4581128"/>
            <a:ext cx="659362" cy="504056"/>
          </a:xfrm>
          <a:prstGeom prst="rightArrow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 sz="3200" b="1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ight Arrow Callout 12"/>
          <p:cNvSpPr/>
          <p:nvPr/>
        </p:nvSpPr>
        <p:spPr>
          <a:xfrm>
            <a:off x="1847884" y="5301208"/>
            <a:ext cx="659362" cy="504056"/>
          </a:xfrm>
          <a:prstGeom prst="rightArrow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 sz="3200" b="1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331640" y="2636912"/>
            <a:ext cx="6800506" cy="1008112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4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Persediaan lebih ketara 2 bulan sebelum ramadhan</a:t>
            </a:r>
          </a:p>
        </p:txBody>
      </p:sp>
    </p:spTree>
    <p:extLst>
      <p:ext uri="{BB962C8B-B14F-4D97-AF65-F5344CB8AC3E}">
        <p14:creationId xmlns:p14="http://schemas.microsoft.com/office/powerpoint/2010/main" val="2091298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8130" y="44624"/>
            <a:ext cx="878635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Ramadhan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adalah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bulan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yang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agung</a:t>
            </a:r>
            <a:endParaRPr lang="ms-MY" sz="2800" dirty="0"/>
          </a:p>
        </p:txBody>
      </p:sp>
      <p:sp>
        <p:nvSpPr>
          <p:cNvPr id="5" name="Rectangle 4"/>
          <p:cNvSpPr/>
          <p:nvPr/>
        </p:nvSpPr>
        <p:spPr>
          <a:xfrm>
            <a:off x="1835696" y="1052736"/>
            <a:ext cx="5688632" cy="81837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itchFamily="34" charset="0"/>
              </a:rPr>
              <a:t>Diwajibkan ke atas umat islam supaya berpuasa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544" y="2132856"/>
            <a:ext cx="3816424" cy="85893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Firman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 Surah al-</a:t>
            </a:r>
            <a:r>
              <a:rPr lang="en-US" sz="24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Baqarah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ayat</a:t>
            </a: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183</a:t>
            </a:r>
            <a:endParaRPr lang="ms-MY" sz="2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1620" y="3140968"/>
            <a:ext cx="7596844" cy="3384376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s-MY" sz="3600" b="1" i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“Wahai orang-orang yang beriman! kamu diwajibkan berpuasa sebagaimana diwajibkan atas orang-orang yang dahulu daripada kamu, supaya kamu bertaqwa.”</a:t>
            </a:r>
            <a:endParaRPr lang="en-US" sz="3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Striped Right Arrow 8"/>
          <p:cNvSpPr/>
          <p:nvPr/>
        </p:nvSpPr>
        <p:spPr>
          <a:xfrm>
            <a:off x="561779" y="4005064"/>
            <a:ext cx="504056" cy="329443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 sz="2000"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0912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1220</Words>
  <Application>Microsoft Office PowerPoint</Application>
  <PresentationFormat>On-screen Show (4:3)</PresentationFormat>
  <Paragraphs>130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58" baseType="lpstr">
      <vt:lpstr>Arial Unicode MS</vt:lpstr>
      <vt:lpstr>Aharoni</vt:lpstr>
      <vt:lpstr>Arial</vt:lpstr>
      <vt:lpstr>Arial Black</vt:lpstr>
      <vt:lpstr>Arial Rounded MT Bold</vt:lpstr>
      <vt:lpstr>Bahnschrift Condensed</vt:lpstr>
      <vt:lpstr>Berlin Sans FB Demi</vt:lpstr>
      <vt:lpstr>Bernard MT Condensed</vt:lpstr>
      <vt:lpstr>Broadway</vt:lpstr>
      <vt:lpstr>Calibri</vt:lpstr>
      <vt:lpstr>Century Schoolbook</vt:lpstr>
      <vt:lpstr>Libre Franklin Light</vt:lpstr>
      <vt:lpstr>Monotype Corsiva</vt:lpstr>
      <vt:lpstr>Roboto Regular</vt:lpstr>
      <vt:lpstr>Rubik Light</vt:lpstr>
      <vt:lpstr>Times New Roman</vt:lpstr>
      <vt:lpstr>Traditional Arabic</vt:lpstr>
      <vt:lpstr>Office Theme</vt:lpstr>
      <vt:lpstr>2_Office Theme</vt:lpstr>
      <vt:lpstr>1_Office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User</cp:lastModifiedBy>
  <cp:revision>27</cp:revision>
  <dcterms:created xsi:type="dcterms:W3CDTF">2019-05-28T05:29:03Z</dcterms:created>
  <dcterms:modified xsi:type="dcterms:W3CDTF">2021-04-08T04:02:09Z</dcterms:modified>
</cp:coreProperties>
</file>